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5" r:id="rId3"/>
    <p:sldId id="300" r:id="rId4"/>
    <p:sldId id="301" r:id="rId5"/>
    <p:sldId id="302" r:id="rId6"/>
    <p:sldId id="303" r:id="rId7"/>
    <p:sldId id="310" r:id="rId8"/>
    <p:sldId id="311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04" r:id="rId18"/>
    <p:sldId id="281" r:id="rId19"/>
    <p:sldId id="29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28F2BA-6712-423B-A663-EE6F6ECD952C}">
          <p14:sldIdLst>
            <p14:sldId id="256"/>
            <p14:sldId id="285"/>
            <p14:sldId id="300"/>
            <p14:sldId id="301"/>
            <p14:sldId id="302"/>
          </p14:sldIdLst>
        </p14:section>
        <p14:section name="1" id="{B294F9E0-29CB-4239-ACF1-CD99F1A9E538}">
          <p14:sldIdLst>
            <p14:sldId id="303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04"/>
            <p14:sldId id="281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 autoAdjust="0"/>
    <p:restoredTop sz="94660"/>
  </p:normalViewPr>
  <p:slideViewPr>
    <p:cSldViewPr snapToGrid="0">
      <p:cViewPr>
        <p:scale>
          <a:sx n="155" d="100"/>
          <a:sy n="155" d="100"/>
        </p:scale>
        <p:origin x="63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6D1EA-D7CF-A699-175D-1AF376C65DFA}"/>
              </a:ext>
            </a:extLst>
          </p:cNvPr>
          <p:cNvSpPr txBox="1"/>
          <p:nvPr/>
        </p:nvSpPr>
        <p:spPr>
          <a:xfrm>
            <a:off x="1532466" y="1135978"/>
            <a:ext cx="98410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0" dirty="0">
                <a:solidFill>
                  <a:schemeClr val="tx1"/>
                </a:solidFill>
                <a:effectLst/>
                <a:latin typeface="Inter"/>
              </a:rPr>
              <a:t>Formation: Développeur d'application - JavaScript React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189F51-738A-02A9-4016-2D5E10E706E7}"/>
              </a:ext>
            </a:extLst>
          </p:cNvPr>
          <p:cNvSpPr txBox="1"/>
          <p:nvPr/>
        </p:nvSpPr>
        <p:spPr>
          <a:xfrm>
            <a:off x="5266264" y="5076757"/>
            <a:ext cx="2065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Victor Buga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2F2ED1-4191-F622-F4FA-A6E285514E5E}"/>
              </a:ext>
            </a:extLst>
          </p:cNvPr>
          <p:cNvSpPr txBox="1"/>
          <p:nvPr/>
        </p:nvSpPr>
        <p:spPr>
          <a:xfrm>
            <a:off x="2980264" y="3227400"/>
            <a:ext cx="7778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effectLst/>
              </a:rPr>
              <a:t>Créez une landing page avec Javascript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1E27497-425A-A09C-E97E-26536F138BA1}"/>
              </a:ext>
            </a:extLst>
          </p:cNvPr>
          <p:cNvSpPr txBox="1"/>
          <p:nvPr/>
        </p:nvSpPr>
        <p:spPr>
          <a:xfrm>
            <a:off x="5266264" y="2304070"/>
            <a:ext cx="2280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tx2"/>
                </a:solidFill>
                <a:latin typeface="Arial Nova" panose="020B0504020202020204" pitchFamily="34" charset="0"/>
              </a:rPr>
              <a:t>PR-4</a:t>
            </a:r>
            <a:endParaRPr lang="fr-FR" sz="5400" b="1" dirty="0">
              <a:solidFill>
                <a:schemeClr val="tx2"/>
              </a:solidFill>
              <a:effectLst/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7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76458" y="23990"/>
            <a:ext cx="383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5. Date de naissance.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</a:t>
            </a:r>
            <a:r>
              <a:rPr lang="fr-FR" b="1" cap="small" dirty="0">
                <a:latin typeface="Inter"/>
              </a:rPr>
              <a:t>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67" b="28262"/>
          <a:stretch/>
        </p:blipFill>
        <p:spPr>
          <a:xfrm>
            <a:off x="1459988" y="1864918"/>
            <a:ext cx="4487583" cy="5664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12748" y="95547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4015410" y="12450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7978842" y="917232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66338" y="1396180"/>
            <a:ext cx="4487583" cy="4196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F498BA3-0B59-AFC7-E2DE-62CB033F1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519"/>
          <a:stretch/>
        </p:blipFill>
        <p:spPr>
          <a:xfrm>
            <a:off x="454815" y="4774259"/>
            <a:ext cx="2807881" cy="12020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7CC3DB8-717D-576F-E20C-A112E13C0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43597"/>
          <a:stretch/>
        </p:blipFill>
        <p:spPr>
          <a:xfrm>
            <a:off x="3410376" y="4835126"/>
            <a:ext cx="2530316" cy="101730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2BBDF6-99FC-BB46-A70C-280E65487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586" y="3302971"/>
            <a:ext cx="4469335" cy="1363437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0F4D874-8B6E-0C31-B62D-B6FB7BA12302}"/>
              </a:ext>
            </a:extLst>
          </p:cNvPr>
          <p:cNvSpPr txBox="1"/>
          <p:nvPr/>
        </p:nvSpPr>
        <p:spPr>
          <a:xfrm>
            <a:off x="2985565" y="2894959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11B6AD-5CBC-41A3-AC5A-25CCC20D86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381"/>
          <a:stretch/>
        </p:blipFill>
        <p:spPr>
          <a:xfrm>
            <a:off x="6184260" y="1394415"/>
            <a:ext cx="4807062" cy="189471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AA89C1F-0568-0662-5661-8CDA5395C2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260" y="3493582"/>
            <a:ext cx="4823933" cy="243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2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52604" y="65762"/>
            <a:ext cx="2769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6. Nr tournois.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6d</a:t>
            </a:r>
            <a:r>
              <a:rPr lang="fr-FR" b="1" cap="small" dirty="0">
                <a:latin typeface="Inter"/>
              </a:rPr>
              <a:t>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8" t="71248" r="268" b="19883"/>
          <a:stretch/>
        </p:blipFill>
        <p:spPr>
          <a:xfrm>
            <a:off x="1459988" y="1864918"/>
            <a:ext cx="4487583" cy="41961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12748" y="95547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3050765" y="93408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7978842" y="917232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66338" y="1396180"/>
            <a:ext cx="4487583" cy="4196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3050765" y="490253"/>
            <a:ext cx="642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6D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Pour le nombre de concours, une valeur numérique est saisie.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8A99B0-9686-F0AA-C28B-7B6744AE1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08"/>
          <a:stretch/>
        </p:blipFill>
        <p:spPr>
          <a:xfrm>
            <a:off x="220000" y="4814834"/>
            <a:ext cx="1872783" cy="12096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48382AE-C2EF-30D1-937C-44B22A8323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920"/>
          <a:stretch/>
        </p:blipFill>
        <p:spPr>
          <a:xfrm>
            <a:off x="2274881" y="4807109"/>
            <a:ext cx="1824797" cy="122438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28CD0EE-3257-1650-B555-48233CD6F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375"/>
          <a:stretch/>
        </p:blipFill>
        <p:spPr>
          <a:xfrm>
            <a:off x="4270900" y="4810278"/>
            <a:ext cx="1825100" cy="108769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2879CC3-8396-8725-DC10-56429D9AB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999" y="2841284"/>
            <a:ext cx="4326496" cy="181121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FBB5C1A-D13E-7EB8-76EF-C941FB810FE7}"/>
              </a:ext>
            </a:extLst>
          </p:cNvPr>
          <p:cNvSpPr txBox="1"/>
          <p:nvPr/>
        </p:nvSpPr>
        <p:spPr>
          <a:xfrm>
            <a:off x="3050765" y="2491508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17D06F-A674-9CD2-E4CE-03AC56D1A4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2381"/>
          <a:stretch/>
        </p:blipFill>
        <p:spPr>
          <a:xfrm>
            <a:off x="6214991" y="1385428"/>
            <a:ext cx="4728718" cy="18638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9BC5CAA-2A4F-8787-3D59-168B058FE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169" y="3331268"/>
            <a:ext cx="4720129" cy="26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6e</a:t>
            </a:r>
            <a:r>
              <a:rPr lang="fr-FR" b="1" cap="small" dirty="0">
                <a:latin typeface="Inter"/>
              </a:rPr>
              <a:t>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78589" r="-256" b="12201"/>
          <a:stretch/>
        </p:blipFill>
        <p:spPr>
          <a:xfrm>
            <a:off x="5022073" y="1574751"/>
            <a:ext cx="3798853" cy="36892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3317771" y="81377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6723785" y="87506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5022073" y="1238294"/>
            <a:ext cx="3798853" cy="35521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3317770" y="478222"/>
            <a:ext cx="3719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6E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Un bouton radio est sélectionné.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3854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7. Choix tournois. </a:t>
            </a:r>
            <a:endParaRPr lang="fr-FR" sz="2400" b="1" dirty="0">
              <a:latin typeface="Inter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44E6E8F-851B-C5BD-06FB-EEA6595E1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361" y="5683702"/>
            <a:ext cx="3963952" cy="37774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CF7713B3-59A3-B431-CDBA-4FCE03C7D2BE}"/>
              </a:ext>
            </a:extLst>
          </p:cNvPr>
          <p:cNvSpPr txBox="1"/>
          <p:nvPr/>
        </p:nvSpPr>
        <p:spPr>
          <a:xfrm>
            <a:off x="1931985" y="909109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8A7A2FF6-B955-CD54-2AFE-1B1F76C2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23" y="1244399"/>
            <a:ext cx="4465192" cy="4811244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FAFE9F4-7D8F-7E33-6296-F230A67A8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8437" y="1752078"/>
            <a:ext cx="2552890" cy="66351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7B3C130A-C291-5D36-48A2-F86663702D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531" r="55684"/>
          <a:stretch/>
        </p:blipFill>
        <p:spPr>
          <a:xfrm>
            <a:off x="9020801" y="2520367"/>
            <a:ext cx="2464248" cy="70049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A2CE33A-274F-6415-30BB-D40E759DC2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381"/>
          <a:stretch/>
        </p:blipFill>
        <p:spPr>
          <a:xfrm>
            <a:off x="5022073" y="2001487"/>
            <a:ext cx="3789939" cy="14938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5A1A69A-23AB-3988-C741-70579CC53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672" y="3650737"/>
            <a:ext cx="3975922" cy="1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84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6f</a:t>
            </a:r>
            <a:r>
              <a:rPr lang="fr-FR" b="1" cap="small" dirty="0">
                <a:latin typeface="Inter"/>
              </a:rPr>
              <a:t>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4502289" y="5020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6723785" y="87506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4460919" y="436140"/>
            <a:ext cx="7219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6F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La case des conditions générales est cochée, l'autre case est facultative.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436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8. Conditions générales. </a:t>
            </a:r>
            <a:endParaRPr lang="fr-FR" sz="2400" b="1" dirty="0">
              <a:latin typeface="Inter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F7713B3-59A3-B431-CDBA-4FCE03C7D2BE}"/>
              </a:ext>
            </a:extLst>
          </p:cNvPr>
          <p:cNvSpPr txBox="1"/>
          <p:nvPr/>
        </p:nvSpPr>
        <p:spPr>
          <a:xfrm>
            <a:off x="2129065" y="1196209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F669D68-E345-AB97-214A-B746D270DD80}"/>
              </a:ext>
            </a:extLst>
          </p:cNvPr>
          <p:cNvSpPr txBox="1"/>
          <p:nvPr/>
        </p:nvSpPr>
        <p:spPr>
          <a:xfrm>
            <a:off x="2053159" y="4501598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D90546F-39B9-537C-7F79-FE364A9D9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" t="86829" r="-277" b="94"/>
          <a:stretch/>
        </p:blipFill>
        <p:spPr>
          <a:xfrm>
            <a:off x="792841" y="5325390"/>
            <a:ext cx="4177525" cy="576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D59701D-FAD1-D098-AF2E-3EA77A5CC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792841" y="4963012"/>
            <a:ext cx="4177525" cy="39062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AB2B874-9DD4-4E33-3987-04853FF56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14" y="5201578"/>
            <a:ext cx="3624204" cy="90059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8923C21-8756-63C5-374E-3107E4C8ED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06" b="5619"/>
          <a:stretch/>
        </p:blipFill>
        <p:spPr>
          <a:xfrm>
            <a:off x="930822" y="1667345"/>
            <a:ext cx="4127713" cy="24353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91E89DEC-A8F4-0D91-3641-F4538E10E5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381"/>
          <a:stretch/>
        </p:blipFill>
        <p:spPr>
          <a:xfrm>
            <a:off x="5399412" y="1215689"/>
            <a:ext cx="4357925" cy="17176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21E538-32F8-1D13-B16D-B4229F6CF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411" y="2983335"/>
            <a:ext cx="4357925" cy="21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7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CD3AA0-73FD-0A2B-A87A-53E9148E92CC}"/>
              </a:ext>
            </a:extLst>
          </p:cNvPr>
          <p:cNvSpPr txBox="1"/>
          <p:nvPr/>
        </p:nvSpPr>
        <p:spPr>
          <a:xfrm>
            <a:off x="177911" y="654711"/>
            <a:ext cx="69356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dirty="0">
                <a:solidFill>
                  <a:srgbClr val="FFFF00"/>
                </a:solidFill>
                <a:latin typeface="-apple-system"/>
              </a:rPr>
              <a:t>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5250267-D474-2BD9-ACDA-A092098DF6DC}"/>
              </a:ext>
            </a:extLst>
          </p:cNvPr>
          <p:cNvSpPr txBox="1"/>
          <p:nvPr/>
        </p:nvSpPr>
        <p:spPr>
          <a:xfrm>
            <a:off x="152603" y="1485774"/>
            <a:ext cx="6986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6G</a:t>
            </a:r>
            <a:r>
              <a:rPr lang="fr-FR" dirty="0">
                <a:latin typeface="-apple-system"/>
              </a:rPr>
              <a:t>. 	</a:t>
            </a:r>
            <a:r>
              <a:rPr lang="fr-FR" sz="1800" b="0" i="0" dirty="0">
                <a:effectLst/>
                <a:latin typeface="-apple-system"/>
              </a:rPr>
              <a:t>Conserver les données du formulaire (ne pas effacer le formulaire) 	lorsqu’il ne passe  pas la validation.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4D53846D-2E22-E02E-E0ED-C9FB7D773468}"/>
              </a:ext>
            </a:extLst>
          </p:cNvPr>
          <p:cNvSpPr txBox="1"/>
          <p:nvPr/>
        </p:nvSpPr>
        <p:spPr>
          <a:xfrm>
            <a:off x="152603" y="65762"/>
            <a:ext cx="436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9. Validation où erreur. </a:t>
            </a:r>
            <a:endParaRPr lang="fr-FR" sz="2400" b="1" dirty="0">
              <a:latin typeface="Inter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8565ABC-36D8-43D6-0214-1B38617FC345}"/>
              </a:ext>
            </a:extLst>
          </p:cNvPr>
          <p:cNvSpPr txBox="1"/>
          <p:nvPr/>
        </p:nvSpPr>
        <p:spPr>
          <a:xfrm>
            <a:off x="152603" y="1135427"/>
            <a:ext cx="720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5C</a:t>
            </a:r>
            <a:r>
              <a:rPr lang="fr-FR" dirty="0">
                <a:latin typeface="-apple-system"/>
              </a:rPr>
              <a:t>.   </a:t>
            </a:r>
            <a:r>
              <a:rPr lang="fr-FR" sz="1800" dirty="0">
                <a:latin typeface="-apple-system"/>
              </a:rPr>
              <a:t>Le</a:t>
            </a:r>
            <a:r>
              <a:rPr lang="fr-FR" sz="1800" b="0" i="0" dirty="0">
                <a:effectLst/>
                <a:latin typeface="-apple-system"/>
              </a:rPr>
              <a:t> formulaire doit être valide quand l'utilisateur clique sur  </a:t>
            </a:r>
            <a:r>
              <a:rPr lang="fr-FR" sz="1800" dirty="0">
                <a:latin typeface="-apple-system"/>
              </a:rPr>
              <a:t>« </a:t>
            </a:r>
            <a:r>
              <a:rPr lang="fr-FR" sz="1800" b="0" i="0" dirty="0">
                <a:effectLst/>
                <a:latin typeface="-apple-system"/>
              </a:rPr>
              <a:t>Submit »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56FB6F2-1DFC-119F-DBA8-EC38FAAA7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43" y="2662874"/>
            <a:ext cx="4478099" cy="25321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8879AFA-C4C2-ABD7-44A7-3E119C3B0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" t="9476" r="19001" b="84404"/>
          <a:stretch/>
        </p:blipFill>
        <p:spPr>
          <a:xfrm>
            <a:off x="2732942" y="2402328"/>
            <a:ext cx="4454383" cy="21071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94E84DB-3FA6-3389-FC05-C1A02AB8C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941" y="3011715"/>
            <a:ext cx="4079783" cy="29960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8D7F711-FBC4-275B-3987-1577A3CF8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779" y="94663"/>
            <a:ext cx="3911050" cy="59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96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252555" y="541463"/>
            <a:ext cx="69356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dirty="0">
                <a:solidFill>
                  <a:srgbClr val="FFFF00"/>
                </a:solidFill>
                <a:latin typeface="-apple-system"/>
              </a:rPr>
              <a:t>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152603" y="1283657"/>
            <a:ext cx="10547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6G</a:t>
            </a:r>
            <a:r>
              <a:rPr lang="fr-FR" dirty="0">
                <a:latin typeface="-apple-system"/>
              </a:rPr>
              <a:t>. 	</a:t>
            </a:r>
            <a:r>
              <a:rPr lang="fr-FR" sz="1800" b="0" i="0" dirty="0">
                <a:effectLst/>
                <a:latin typeface="-apple-system"/>
              </a:rPr>
              <a:t>Conserver les données du formulaire (ne pas effacer le formulaire) 	lorsqu'il ne passe pas la validation.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436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9. Validation où erreur. </a:t>
            </a:r>
            <a:endParaRPr lang="fr-FR" sz="2400" b="1" dirty="0">
              <a:latin typeface="Inter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8DE3F26-DAE5-2A61-EFAC-6E9875A2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58" y="1815021"/>
            <a:ext cx="2461362" cy="42957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A89B6C1-2889-68A4-09FC-404DE794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53" y="1804287"/>
            <a:ext cx="2650599" cy="429579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9B2EA26-BE23-0AB3-8107-2590064D8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17" y="1815021"/>
            <a:ext cx="2729255" cy="429036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4141B1B-F053-AFF6-66D2-450296BC819E}"/>
              </a:ext>
            </a:extLst>
          </p:cNvPr>
          <p:cNvSpPr txBox="1"/>
          <p:nvPr/>
        </p:nvSpPr>
        <p:spPr>
          <a:xfrm>
            <a:off x="152603" y="936959"/>
            <a:ext cx="720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5C</a:t>
            </a:r>
            <a:r>
              <a:rPr lang="fr-FR" dirty="0">
                <a:latin typeface="-apple-system"/>
              </a:rPr>
              <a:t>.   </a:t>
            </a:r>
            <a:r>
              <a:rPr lang="fr-FR" sz="1800" dirty="0">
                <a:latin typeface="-apple-system"/>
              </a:rPr>
              <a:t>Le</a:t>
            </a:r>
            <a:r>
              <a:rPr lang="fr-FR" sz="1800" b="0" i="0" dirty="0">
                <a:effectLst/>
                <a:latin typeface="-apple-system"/>
              </a:rPr>
              <a:t> formulaire doit être valide quand l'utilisateur clique sur  </a:t>
            </a:r>
            <a:r>
              <a:rPr lang="fr-FR" sz="1800" dirty="0">
                <a:latin typeface="-apple-system"/>
              </a:rPr>
              <a:t>« </a:t>
            </a:r>
            <a:r>
              <a:rPr lang="fr-FR" sz="1800" b="0" i="0" dirty="0">
                <a:effectLst/>
                <a:latin typeface="-apple-system"/>
              </a:rPr>
              <a:t>Submit »</a:t>
            </a:r>
          </a:p>
        </p:txBody>
      </p:sp>
    </p:spTree>
    <p:extLst>
      <p:ext uri="{BB962C8B-B14F-4D97-AF65-F5344CB8AC3E}">
        <p14:creationId xmlns:p14="http://schemas.microsoft.com/office/powerpoint/2010/main" val="2173735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3259316" y="243512"/>
            <a:ext cx="8103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3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Après la validation afficher un message de confirmation.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333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10. Confirmation. </a:t>
            </a:r>
            <a:endParaRPr lang="fr-FR" sz="2400" b="1" dirty="0">
              <a:latin typeface="Inter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13A137E-A6CC-B822-6A25-587732F2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66" y="1056705"/>
            <a:ext cx="6001098" cy="49114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D9DFC9-D566-C473-AD26-C90871DEF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0" y="1056705"/>
            <a:ext cx="2517595" cy="48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7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90937" y="-119376"/>
            <a:ext cx="11234632" cy="216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3200" b="1" dirty="0">
                <a:latin typeface="Inter"/>
              </a:rPr>
              <a:t>11. Tester l’interface dans  Chrome et Firefox, mobile et desktop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latin typeface="Inter"/>
              </a:rPr>
              <a:t>	</a:t>
            </a:r>
            <a:r>
              <a:rPr lang="fr-FR" sz="2000" b="1" dirty="0">
                <a:solidFill>
                  <a:srgbClr val="FFFF00"/>
                </a:solidFill>
                <a:latin typeface="Inter"/>
              </a:rPr>
              <a:t>A</a:t>
            </a:r>
            <a:r>
              <a:rPr lang="fr-FR" sz="2000" b="1" dirty="0">
                <a:latin typeface="Inter"/>
              </a:rPr>
              <a:t>. </a:t>
            </a:r>
            <a:r>
              <a:rPr lang="fr-FR" sz="2000" dirty="0">
                <a:latin typeface="-apple-system"/>
              </a:rPr>
              <a:t>Tester l’interface dans les dernières versions Chrome et Firefox, mobile et desktop. </a:t>
            </a:r>
          </a:p>
          <a:p>
            <a:pPr>
              <a:lnSpc>
                <a:spcPct val="150000"/>
              </a:lnSpc>
            </a:pPr>
            <a:r>
              <a:rPr lang="fr-FR" sz="2000" b="0" i="0" dirty="0">
                <a:effectLst/>
                <a:latin typeface="-apple-system"/>
              </a:rPr>
              <a:t>	</a:t>
            </a:r>
            <a:r>
              <a:rPr lang="fr-FR" sz="2000" b="0" i="0" dirty="0">
                <a:solidFill>
                  <a:srgbClr val="FFFF00"/>
                </a:solidFill>
                <a:effectLst/>
                <a:latin typeface="-apple-system"/>
              </a:rPr>
              <a:t>B</a:t>
            </a:r>
            <a:r>
              <a:rPr lang="fr-FR" sz="2000" b="0" i="0" dirty="0">
                <a:effectLst/>
                <a:latin typeface="-apple-system"/>
              </a:rPr>
              <a:t>. Tester toutes les fonctionnalités des boutons et des entrées de formulaire 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-apple-system"/>
              </a:rPr>
              <a:t>	</a:t>
            </a:r>
            <a:r>
              <a:rPr lang="fr-FR" sz="2000" dirty="0">
                <a:solidFill>
                  <a:srgbClr val="FFFF00"/>
                </a:solidFill>
                <a:latin typeface="-apple-system"/>
              </a:rPr>
              <a:t>C</a:t>
            </a:r>
            <a:r>
              <a:rPr lang="fr-FR" sz="2000" dirty="0">
                <a:latin typeface="-apple-system"/>
              </a:rPr>
              <a:t>. T</a:t>
            </a:r>
            <a:r>
              <a:rPr lang="fr-FR" sz="2000" b="0" i="0" dirty="0">
                <a:effectLst/>
                <a:latin typeface="-apple-system"/>
              </a:rPr>
              <a:t>ester les valeurs correctes et incorrectes</a:t>
            </a:r>
            <a:endParaRPr lang="fr-FR" sz="2000" dirty="0">
              <a:latin typeface="-apple-system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01E5671-3489-3971-7F7C-325F776BDEBD}"/>
              </a:ext>
            </a:extLst>
          </p:cNvPr>
          <p:cNvSpPr txBox="1"/>
          <p:nvPr/>
        </p:nvSpPr>
        <p:spPr>
          <a:xfrm>
            <a:off x="3768720" y="3188146"/>
            <a:ext cx="343202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3200" b="1" dirty="0">
                <a:latin typeface="Inter"/>
              </a:rPr>
              <a:t>Mode dynamique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500DB33-FB47-3B09-FED4-FED345C3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FC62B8-8608-B7CE-EF85-6D241B69B872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TextBox 46">
            <a:extLst>
              <a:ext uri="{FF2B5EF4-FFF2-40B4-BE49-F238E27FC236}">
                <a16:creationId xmlns:a16="http://schemas.microsoft.com/office/drawing/2014/main" id="{CD33228F-E402-619B-352D-DDC46D2BC933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03BB16-BD46-1E70-8F36-8FBB1E077A95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8B078-DDBA-FF33-88F2-7A2512DBA5AE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19CBCB-66B2-56BF-251D-FDA55A8B25AE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1559C-5D72-0F3A-E8A7-E1E2361F3450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94B1CF-54B3-3DCD-D534-27CA3EFAEF81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74FE67A6-E72E-6E5F-64E0-8DCFE457E506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83353904-17FD-D70A-81AE-DD3BA5FE610F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0A02094E-7D5A-CEF7-AE31-375713F3B364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20D8C37E-FE99-EEF2-BBD2-ED32DE117C13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5754ED24-AFCA-41A6-4D07-3F73DBF84831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341BEC-585B-A982-C1BB-B6457264591E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3FB74EAB-8DEB-0604-9130-F7DD0BBBC618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356BA9-D5E0-4CC2-C812-D511CCCA40C4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6E0DE-9C09-9A81-DD8E-5CEB0F64CB2A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E644F4-D7A4-AB92-A762-59A5FF65E1BF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CF6BA8-729B-D76A-3548-4F1AFE6C17BA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C3DFD0-AD24-C70B-5060-BF07D738F9D8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7861FF9A-4FF3-3132-8E85-E061C53A4E30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78A061BE-1190-0D19-5D5B-5D2DC8C08B0D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B9CCF04E-BEF9-3FE9-45E4-E7AE0D5757FA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69F0A792-FA56-265C-6737-7C75DA401FB2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779AE5D6-B451-039C-D2B5-E9320EB75501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A100372-910E-DDBF-ECB7-AC8E56E587F4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2a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2b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364850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4523006" y="37435"/>
            <a:ext cx="3335456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3200" b="1" dirty="0">
                <a:latin typeface="Inter"/>
              </a:rPr>
              <a:t>Validateur W3C</a:t>
            </a:r>
            <a:endParaRPr lang="fr-FR" sz="3200" b="1" i="0" dirty="0">
              <a:effectLst/>
              <a:latin typeface="Inter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7E8C92-826A-B3C5-BAF3-63D74EAD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56" y="750030"/>
            <a:ext cx="3232776" cy="25283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B0076B-A39A-CB4F-CF03-34A5A0BE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39" y="1128634"/>
            <a:ext cx="3219079" cy="21936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1DE2ED-843D-7DFF-2C17-ECB1824C4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561" y="1132415"/>
            <a:ext cx="3219079" cy="21823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B0C7F75-150D-8886-B3B2-FFF47902B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01" y="3485675"/>
            <a:ext cx="3250531" cy="21948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E1D780E-E430-32BF-F221-105A8EE10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40" y="3485675"/>
            <a:ext cx="3219079" cy="222318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4276BF2-7BC3-96D1-FC13-C4C4CCD17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561" y="3481622"/>
            <a:ext cx="3264506" cy="222796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2172C73-7D04-5830-2411-FFAD3C4C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8830A-B40F-EDBD-DDAC-71DD699F2783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8D9FA6F1-8A41-D338-3BBA-2D0D5F7A1C41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CA08E3-8040-AEBF-D043-E13852BF8F02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B3866F-93FE-FC90-C68F-0CD91696FAC9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FD82EB-94C6-0301-2A43-1B2FA446B5D5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52CEF7-87A3-EF68-EDB7-89774AEC11A2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56110-D3D5-180C-DA98-DE3A02926B1B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D036F769-3B8B-8D6E-AD43-072284084865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006DA83D-D283-D7AE-D6F0-ACBE9E65E593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9" name="TextBox 46">
            <a:extLst>
              <a:ext uri="{FF2B5EF4-FFF2-40B4-BE49-F238E27FC236}">
                <a16:creationId xmlns:a16="http://schemas.microsoft.com/office/drawing/2014/main" id="{281D8702-3CBB-A8ED-B848-0ABE4146E8B7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E2926294-C4D0-0371-6298-7465E94B64E9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0E9A4EEE-44C3-BAB3-EC51-E00773BBCDA5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1FFCE3-D731-E0D3-EC79-F90D05E10839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3E71104D-DF55-2FB9-EA67-DA2A8B362120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9F4440-51CF-1876-05FA-984782349C34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C010D4-2E04-A457-270C-369EBD4530B4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148CF4-D9DA-5FE1-0BC6-60A7678C2BF4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067E9-F7B9-89B7-A8A6-4FCF215BECFC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F3C085-A4D3-03CC-B8D6-3811685287E7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5FD6AC0C-6970-011D-5D37-E72FA7F8C590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66BD5F-6EA0-399F-A338-B13C4F33C6ED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42FFADBC-939D-5A6C-491E-1130409319E9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48202E22-95FF-98D1-9A81-ACFBA72CC921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D11FD73C-F1B4-92A5-1D7B-557F5D1FB5DF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4B75896-A251-70C0-7E85-AA487AEB272D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59472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4011808" y="301771"/>
            <a:ext cx="3266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Conclusion: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2178657" y="1287057"/>
            <a:ext cx="8638475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b="1" dirty="0">
                <a:latin typeface="Inter"/>
              </a:rPr>
              <a:t>    </a:t>
            </a:r>
            <a:r>
              <a:rPr lang="fr-FR" sz="1800" b="1" dirty="0">
                <a:latin typeface="Inter"/>
              </a:rPr>
              <a:t>1. 	Fermeture de la modale</a:t>
            </a:r>
          </a:p>
          <a:p>
            <a:pPr>
              <a:lnSpc>
                <a:spcPct val="150000"/>
              </a:lnSpc>
            </a:pPr>
            <a:r>
              <a:rPr lang="fr-FR" sz="1800" b="1" dirty="0">
                <a:latin typeface="Inter"/>
              </a:rPr>
              <a:t>    2. Tester l’interface dans  Chrome et Firefox, mobile et desktop </a:t>
            </a:r>
            <a:r>
              <a:rPr lang="fr-FR" b="1" dirty="0">
                <a:latin typeface="Inter"/>
              </a:rPr>
              <a:t>3. F</a:t>
            </a:r>
            <a:r>
              <a:rPr lang="fr-FR" b="1" i="0" dirty="0">
                <a:effectLst/>
                <a:latin typeface="Inter"/>
              </a:rPr>
              <a:t>ixer des dates cibles </a:t>
            </a:r>
            <a:r>
              <a:rPr lang="fr-FR" b="1" dirty="0">
                <a:latin typeface="Inter"/>
              </a:rPr>
              <a:t>                   	</a:t>
            </a:r>
            <a:r>
              <a:rPr lang="fr-FR" b="1" i="0" dirty="0">
                <a:effectLst/>
                <a:latin typeface="Inter"/>
              </a:rPr>
              <a:t>pour terminer chaque projet</a:t>
            </a:r>
          </a:p>
          <a:p>
            <a:pPr algn="l">
              <a:lnSpc>
                <a:spcPct val="150000"/>
              </a:lnSpc>
            </a:pPr>
            <a:r>
              <a:rPr lang="fr-FR" sz="1800" b="0" i="0" dirty="0">
                <a:effectLst/>
                <a:latin typeface="-apple-system"/>
              </a:rPr>
              <a:t>    3. Après la validation afficher un message de confirmation</a:t>
            </a:r>
          </a:p>
          <a:p>
            <a:pPr algn="l">
              <a:lnSpc>
                <a:spcPct val="150000"/>
              </a:lnSpc>
            </a:pPr>
            <a:r>
              <a:rPr lang="fr-FR" sz="1800" dirty="0">
                <a:latin typeface="-apple-system"/>
              </a:rPr>
              <a:t>    4. Implémenter des messages d’erreurs pour les saisies incorrectes </a:t>
            </a:r>
          </a:p>
          <a:p>
            <a:pPr algn="l">
              <a:lnSpc>
                <a:spcPct val="150000"/>
              </a:lnSpc>
            </a:pPr>
            <a:r>
              <a:rPr lang="fr-FR" sz="1800" dirty="0">
                <a:latin typeface="-apple-system"/>
              </a:rPr>
              <a:t>    5. Les entrées</a:t>
            </a:r>
          </a:p>
          <a:p>
            <a:pPr>
              <a:lnSpc>
                <a:spcPct val="150000"/>
              </a:lnSpc>
            </a:pPr>
            <a:r>
              <a:rPr lang="fr-FR" sz="1800" dirty="0">
                <a:latin typeface="-apple-system"/>
              </a:rPr>
              <a:t>    6. Les données </a:t>
            </a:r>
          </a:p>
          <a:p>
            <a:pPr>
              <a:lnSpc>
                <a:spcPct val="150000"/>
              </a:lnSpc>
            </a:pPr>
            <a:r>
              <a:rPr lang="fr-FR" sz="1800" dirty="0">
                <a:solidFill>
                  <a:schemeClr val="tx2"/>
                </a:solidFill>
                <a:latin typeface="-apple-system"/>
              </a:rPr>
              <a:t>    7. </a:t>
            </a:r>
            <a:r>
              <a:rPr lang="fr-FR" sz="1800" b="0" i="0" dirty="0">
                <a:solidFill>
                  <a:schemeClr val="tx2"/>
                </a:solidFill>
                <a:effectLst/>
                <a:latin typeface="-apple-system"/>
              </a:rPr>
              <a:t> Ajouter la fonctionnalité au bouton (x)</a:t>
            </a: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E719BBB3-E8DA-2FBA-0C05-9EF106942472}"/>
              </a:ext>
            </a:extLst>
          </p:cNvPr>
          <p:cNvSpPr txBox="1"/>
          <p:nvPr/>
        </p:nvSpPr>
        <p:spPr>
          <a:xfrm>
            <a:off x="9486264" y="6536196"/>
            <a:ext cx="1131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Conclusion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B5FBF7C-21BD-F31A-64D1-F8A7D56E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A63F50-B1D8-BF66-9011-03C78E59D563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F424C9A2-6338-2989-73A5-A7C87A0719C8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BCF195-F662-97EC-7498-4CCD6C3163BC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0DE9ED-0DC9-6E8E-EF93-4F999F3CC669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596AB3-F938-7D8F-A1DE-AD0B06B9C3D9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A7A6A2-D948-E305-067F-D0685DD44827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C0F70E-181E-8948-F0D1-BDE2A38C33FB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58F78C5B-A4D0-2E62-C26C-986C8B4D0343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3366E75C-41E9-9F0C-B022-C5305F839F2D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F9CF14FF-F197-0786-DADA-B1BBB38803D1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0538802D-46D4-BDE1-CEA6-A15D14FACE6A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929DC1DE-24F3-9D17-5680-D7D46300446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719ED4-8380-D72A-54D7-0B320125A313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71B996AF-5AB8-D768-C241-1BB090322188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9CA0DCB-03E5-C4CE-3392-022356E9E147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A32793-BA77-A003-0952-5A9C8DF4AC8C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737EDA2-856C-616C-28D0-E79347C31AEB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9A9F09-B5DC-16E0-E6BC-A08304C8C603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326583-E81B-762C-7038-7CB63DF79800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11ECF14E-D41C-32D0-C7A6-D174005077B7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49E0DD60-D635-120C-80F1-61B9F5DA7CB5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B71D8C94-5D19-1CEE-FEB5-EC2872A21F08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60A7C759-CD64-0645-14C7-20AA6B3BAD54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F029D18D-3109-0BD7-ED9B-68E328B76E01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D32CF55-CF93-0245-F458-B7A4C7799C23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AB6EA9-A4A0-1E4A-5155-780503E7A574}"/>
              </a:ext>
            </a:extLst>
          </p:cNvPr>
          <p:cNvSpPr txBox="1"/>
          <p:nvPr/>
        </p:nvSpPr>
        <p:spPr>
          <a:xfrm>
            <a:off x="2375297" y="5089814"/>
            <a:ext cx="759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cv:   victorbuga.com</a:t>
            </a:r>
          </a:p>
          <a:p>
            <a:r>
              <a:rPr lang="fr-FR" dirty="0">
                <a:solidFill>
                  <a:srgbClr val="92D050"/>
                </a:solidFill>
              </a:rPr>
              <a:t>projet:  https://github.com/boogysh/GameOn-website-FR  </a:t>
            </a:r>
          </a:p>
        </p:txBody>
      </p:sp>
    </p:spTree>
    <p:extLst>
      <p:ext uri="{BB962C8B-B14F-4D97-AF65-F5344CB8AC3E}">
        <p14:creationId xmlns:p14="http://schemas.microsoft.com/office/powerpoint/2010/main" val="366359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074F88-94AE-4B17-B123-730FD486CEE7}"/>
              </a:ext>
            </a:extLst>
          </p:cNvPr>
          <p:cNvSpPr txBox="1"/>
          <p:nvPr/>
        </p:nvSpPr>
        <p:spPr>
          <a:xfrm>
            <a:off x="4472853" y="430695"/>
            <a:ext cx="2806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Inter"/>
              </a:rPr>
              <a:t>victorbuga.com</a:t>
            </a:r>
            <a:endParaRPr lang="fr-FR" sz="3200" b="1" i="0" dirty="0">
              <a:effectLst/>
              <a:latin typeface="Inter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2B5A92E-8BB8-497A-588D-29F19A03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00" y="1444831"/>
            <a:ext cx="5527983" cy="434912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01942AC-486E-CEE3-CB21-F05B0ACA5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54" y="1444832"/>
            <a:ext cx="5596546" cy="4349124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FB7C044-BD31-E6AB-940D-E5F4B29F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409" y="6363264"/>
            <a:ext cx="469127" cy="365125"/>
          </a:xfrm>
        </p:spPr>
        <p:txBody>
          <a:bodyPr/>
          <a:lstStyle/>
          <a:p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857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3590141" y="1458025"/>
            <a:ext cx="27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Conditions: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3590141" y="2629358"/>
            <a:ext cx="664639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i="0" dirty="0">
                <a:effectLst/>
                <a:latin typeface="Inter"/>
              </a:rPr>
              <a:t>Travailler sur un repo GitHub forké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dirty="0">
                <a:latin typeface="Inter"/>
              </a:rPr>
              <a:t>Utiliser des fichiers séparés pour le HTML, CSS, et Javascript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dirty="0">
                <a:latin typeface="Inter"/>
              </a:rPr>
              <a:t>Tester manuellement les fonctionnalités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i="0" dirty="0">
                <a:effectLst/>
                <a:latin typeface="Inter"/>
              </a:rPr>
              <a:t>Commenter le code 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6B10D72-FBEC-7E2D-6BF2-F71279E7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409" y="6363264"/>
            <a:ext cx="469127" cy="365125"/>
          </a:xfrm>
        </p:spPr>
        <p:txBody>
          <a:bodyPr/>
          <a:lstStyle/>
          <a:p>
            <a:r>
              <a:rPr lang="en-US" sz="1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646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2125014" y="435884"/>
            <a:ext cx="27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Issues:  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2125014" y="1262562"/>
            <a:ext cx="9247590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2400" b="1" dirty="0">
                <a:latin typeface="Inter"/>
              </a:rPr>
              <a:t>1. Fermeture de la modale</a:t>
            </a:r>
          </a:p>
          <a:p>
            <a:pPr>
              <a:lnSpc>
                <a:spcPct val="150000"/>
              </a:lnSpc>
            </a:pPr>
            <a:r>
              <a:rPr lang="fr-FR" b="1" i="0" dirty="0">
                <a:effectLst/>
                <a:latin typeface="Inter"/>
              </a:rPr>
              <a:t>       </a:t>
            </a:r>
            <a:r>
              <a:rPr lang="fr-FR" b="1" dirty="0">
                <a:latin typeface="Inter"/>
              </a:rPr>
              <a:t>A</a:t>
            </a:r>
            <a:r>
              <a:rPr lang="fr-FR" b="1" i="0" dirty="0">
                <a:effectLst/>
                <a:latin typeface="Inter"/>
              </a:rPr>
              <a:t>. </a:t>
            </a:r>
            <a:r>
              <a:rPr lang="fr-FR" b="0" i="0" dirty="0">
                <a:effectLst/>
                <a:latin typeface="-apple-system"/>
              </a:rPr>
              <a:t>Utilisation de: "display = none" pour fermer la modale.</a:t>
            </a:r>
            <a:r>
              <a:rPr lang="fr-FR" sz="1800" b="1" dirty="0">
                <a:latin typeface="Inter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2400" b="1" dirty="0">
                <a:latin typeface="Inter"/>
              </a:rPr>
              <a:t>2. Tester l’interface dans  Chrome et Firefox, mobile et desktop  	       </a:t>
            </a:r>
          </a:p>
          <a:p>
            <a:pPr>
              <a:lnSpc>
                <a:spcPct val="150000"/>
              </a:lnSpc>
            </a:pPr>
            <a:r>
              <a:rPr lang="fr-FR" sz="2400" b="1" dirty="0">
                <a:latin typeface="Inter"/>
              </a:rPr>
              <a:t>	</a:t>
            </a:r>
            <a:r>
              <a:rPr lang="fr-FR" sz="1600" b="1" dirty="0">
                <a:latin typeface="Inter"/>
              </a:rPr>
              <a:t>A.</a:t>
            </a:r>
            <a:r>
              <a:rPr lang="fr-FR" sz="2400" b="1" dirty="0">
                <a:latin typeface="Inter"/>
              </a:rPr>
              <a:t> </a:t>
            </a:r>
            <a:r>
              <a:rPr lang="fr-FR" dirty="0">
                <a:latin typeface="-apple-system"/>
              </a:rPr>
              <a:t>Tester l’interface dans les dernières versions Chrome et Firefox, mobile et desktop. </a:t>
            </a:r>
          </a:p>
          <a:p>
            <a:pPr>
              <a:lnSpc>
                <a:spcPct val="150000"/>
              </a:lnSpc>
            </a:pPr>
            <a:r>
              <a:rPr lang="fr-FR" b="0" i="0" dirty="0">
                <a:effectLst/>
                <a:latin typeface="-apple-system"/>
              </a:rPr>
              <a:t>	B. Tester toutes les fonctionnalités des boutons et des entrées de formulaire (tester les 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-apple-system"/>
              </a:rPr>
              <a:t>	C. </a:t>
            </a:r>
            <a:r>
              <a:rPr lang="fr-FR" b="0" i="0" dirty="0">
                <a:effectLst/>
                <a:latin typeface="-apple-system"/>
              </a:rPr>
              <a:t>valeurs correctes et incorrectes)</a:t>
            </a:r>
            <a:endParaRPr lang="fr-FR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fr-FR" sz="2400" b="0" i="0" dirty="0">
                <a:effectLst/>
                <a:latin typeface="-apple-system"/>
              </a:rPr>
              <a:t>3. Après la validation afficher un message de confirmation</a:t>
            </a:r>
          </a:p>
          <a:p>
            <a:pPr algn="l">
              <a:lnSpc>
                <a:spcPct val="150000"/>
              </a:lnSpc>
            </a:pPr>
            <a:r>
              <a:rPr lang="fr-FR" sz="2400" dirty="0">
                <a:latin typeface="-apple-system"/>
              </a:rPr>
              <a:t>4. Implémenter des messages d’erreurs pour les saisies incorrectes </a:t>
            </a:r>
          </a:p>
          <a:p>
            <a:pPr algn="l">
              <a:lnSpc>
                <a:spcPct val="150000"/>
              </a:lnSpc>
            </a:pPr>
            <a:endParaRPr lang="fr-FR" sz="2400" dirty="0">
              <a:latin typeface="-apple-system"/>
            </a:endParaRPr>
          </a:p>
          <a:p>
            <a:pPr algn="l">
              <a:lnSpc>
                <a:spcPct val="150000"/>
              </a:lnSpc>
            </a:pPr>
            <a:endParaRPr lang="fr-FR" sz="2400" b="0" i="0" dirty="0">
              <a:effectLst/>
              <a:latin typeface="-apple-system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12DB77-40A6-FC40-9F8F-5BFBE558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409" y="6363264"/>
            <a:ext cx="469127" cy="365125"/>
          </a:xfrm>
        </p:spPr>
        <p:txBody>
          <a:bodyPr/>
          <a:lstStyle/>
          <a:p>
            <a:r>
              <a:rPr lang="en-US" sz="1600" dirty="0"/>
              <a:t>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97342F-3B8C-0925-62C8-1B971CE0E518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latin typeface="Inter"/>
              </a:rPr>
              <a:t>4</a:t>
            </a:r>
          </a:p>
          <a:p>
            <a:r>
              <a:rPr lang="fr-FR" b="1" cap="small" dirty="0">
                <a:latin typeface="Inter"/>
              </a:rPr>
              <a:t>5a</a:t>
            </a:r>
          </a:p>
          <a:p>
            <a:r>
              <a:rPr lang="fr-FR" b="1" cap="small" dirty="0"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7C15BA-CB08-4AF9-6D23-7E210AD87D3B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8520889C-BAC5-9948-A6F7-348F459B5A07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45EC3A-15C7-0A09-919A-00863CD7CECC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2EDAB-E679-E767-7808-7805DC431797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2EE410-62D2-75FC-A4FF-D7C3011EA98A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738D2-E651-3D38-8312-12BB5FF4C82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72C91D-B84E-23EA-B3A5-648EB1B1C123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93C9371B-2605-2E3C-34E5-71B442631F6E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F6FDEB00-DAA9-3A92-3DCB-AE5172637482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84A5A685-32B9-4D26-6958-662EA7EDF439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E25BC1B6-7D16-6B60-C162-97CCE38BBF3B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F772D6F6-A021-1F1B-8859-CE1D4FAED50D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1344F3-CD9F-BD53-2986-07E2438F0C72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F32C536E-129F-F4B6-63C2-E7B6836E4FD3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AE4277-A752-4109-90CF-AF1910F5574D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B5BFDA-90BE-C4CD-468B-A664BA639C6C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5BCBAD-B0DB-01C3-0A9E-D55F28EF92B5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0231A2-A54E-0DB9-BA56-43C906C50DE8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5DE7CE-9766-FBE1-4532-F13FC29911CE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C26274BF-E4FD-94B8-BF9E-DAC46CC4E9B7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88B1B3E7-F960-0B20-5379-0C9D95B414C3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ED4C032B-5B76-A352-1EDF-B3861268A826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36A54531-86C1-6EE2-B890-09B617B74135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56114B4F-D01A-3143-2F93-5FC55FF3EB02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</p:spTree>
    <p:extLst>
      <p:ext uri="{BB962C8B-B14F-4D97-AF65-F5344CB8AC3E}">
        <p14:creationId xmlns:p14="http://schemas.microsoft.com/office/powerpoint/2010/main" val="131584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5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4884543" y="43205"/>
            <a:ext cx="163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Issues: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1201583" y="393104"/>
            <a:ext cx="993602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2400" dirty="0">
                <a:latin typeface="-apple-system"/>
              </a:rPr>
              <a:t>5. Les entrées</a:t>
            </a:r>
          </a:p>
          <a:p>
            <a:pPr algn="l">
              <a:lnSpc>
                <a:spcPct val="150000"/>
              </a:lnSpc>
            </a:pPr>
            <a:r>
              <a:rPr lang="fr-FR" sz="1600" b="0" i="0" dirty="0">
                <a:effectLst/>
                <a:latin typeface="-apple-system"/>
              </a:rPr>
              <a:t>  	A. Lier les labels aux entrées dans le HTML en utilisant les attributs "for" et "id" dans le code existant 	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</a:t>
            </a:r>
            <a:r>
              <a:rPr lang="fr-FR" sz="1600" b="0" i="0" dirty="0">
                <a:effectLst/>
                <a:latin typeface="-apple-system"/>
              </a:rPr>
              <a:t>B. Utiliser du JavaScript pur  pour terminer le formulaire </a:t>
            </a:r>
            <a:r>
              <a:rPr lang="fr-FR" sz="1600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solidFill>
                  <a:srgbClr val="1F2328"/>
                </a:solidFill>
                <a:latin typeface="-apple-system"/>
              </a:rPr>
              <a:t>	</a:t>
            </a:r>
            <a:r>
              <a:rPr lang="fr-FR" sz="1600" dirty="0">
                <a:latin typeface="-apple-system"/>
              </a:rPr>
              <a:t>C. Le</a:t>
            </a:r>
            <a:r>
              <a:rPr lang="fr-FR" sz="1600" b="0" i="0" dirty="0">
                <a:effectLst/>
                <a:latin typeface="-apple-system"/>
              </a:rPr>
              <a:t> formulaire doit être valide quand l'utilisateur clique sur  </a:t>
            </a:r>
            <a:r>
              <a:rPr lang="fr-FR" sz="1600" dirty="0">
                <a:latin typeface="-apple-system"/>
              </a:rPr>
              <a:t>« </a:t>
            </a:r>
            <a:r>
              <a:rPr lang="fr-FR" sz="1600" b="0" i="0" dirty="0">
                <a:effectLst/>
                <a:latin typeface="-apple-system"/>
              </a:rPr>
              <a:t>Submit »</a:t>
            </a:r>
          </a:p>
          <a:p>
            <a:pPr algn="l">
              <a:lnSpc>
                <a:spcPct val="150000"/>
              </a:lnSpc>
            </a:pPr>
            <a:r>
              <a:rPr lang="fr-FR" sz="2400" dirty="0">
                <a:latin typeface="-apple-system"/>
              </a:rPr>
              <a:t>6. Les données </a:t>
            </a:r>
          </a:p>
          <a:p>
            <a:pPr algn="l">
              <a:lnSpc>
                <a:spcPct val="150000"/>
              </a:lnSpc>
            </a:pPr>
            <a:r>
              <a:rPr lang="fr-FR" sz="2400" b="0" i="0" dirty="0">
                <a:effectLst/>
                <a:latin typeface="-apple-system"/>
              </a:rPr>
              <a:t>       </a:t>
            </a:r>
            <a:r>
              <a:rPr lang="fr-FR" sz="1600" b="0" i="0" dirty="0">
                <a:effectLst/>
                <a:latin typeface="-apple-system"/>
              </a:rPr>
              <a:t>A</a:t>
            </a:r>
            <a:r>
              <a:rPr lang="fr-FR" sz="1600" dirty="0">
                <a:latin typeface="-apple-system"/>
              </a:rPr>
              <a:t>.  </a:t>
            </a:r>
            <a:r>
              <a:rPr lang="fr-FR" sz="1600" b="0" i="0" dirty="0">
                <a:effectLst/>
                <a:latin typeface="-apple-system"/>
              </a:rPr>
              <a:t>Le champ Prénom a un minimum de 2 caractères / n'est pas vide. 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B.  </a:t>
            </a:r>
            <a:r>
              <a:rPr lang="fr-FR" sz="1600" b="0" i="0" dirty="0">
                <a:effectLst/>
                <a:latin typeface="-apple-system"/>
              </a:rPr>
              <a:t>Le champ du nom de famille a un minimum de 2 caractères / n'est pas vide.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C.  </a:t>
            </a:r>
            <a:r>
              <a:rPr lang="fr-FR" sz="1600" b="0" i="0" dirty="0">
                <a:effectLst/>
                <a:latin typeface="-apple-system"/>
              </a:rPr>
              <a:t>L'adresse électronique est valide.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D.  </a:t>
            </a:r>
            <a:r>
              <a:rPr lang="fr-FR" sz="1600" b="0" i="0" dirty="0">
                <a:effectLst/>
                <a:latin typeface="-apple-system"/>
              </a:rPr>
              <a:t>Pour le nombre de concours, une valeur numérique est saisie.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E.  </a:t>
            </a:r>
            <a:r>
              <a:rPr lang="fr-FR" sz="1600" b="0" i="0" dirty="0">
                <a:effectLst/>
                <a:latin typeface="-apple-system"/>
              </a:rPr>
              <a:t>Un bouton radio est sélectionné.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F.   </a:t>
            </a:r>
            <a:r>
              <a:rPr lang="fr-FR" sz="1600" b="0" i="0" dirty="0">
                <a:effectLst/>
                <a:latin typeface="-apple-system"/>
              </a:rPr>
              <a:t>La case des conditions générales est cochée, l'autre case est facultative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G.  </a:t>
            </a:r>
            <a:r>
              <a:rPr lang="fr-FR" sz="1600" b="0" i="0" dirty="0">
                <a:effectLst/>
                <a:latin typeface="-apple-system"/>
              </a:rPr>
              <a:t>Conserver les données du formulaire (ne pas effacer le formulaire) lorsqu'il ne passe pas la validation</a:t>
            </a:r>
            <a:r>
              <a:rPr lang="fr-FR" sz="1600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2"/>
                </a:solidFill>
                <a:latin typeface="-apple-system"/>
              </a:rPr>
              <a:t>7. </a:t>
            </a:r>
            <a:r>
              <a:rPr lang="fr-FR" sz="2400" b="0" i="0" dirty="0">
                <a:solidFill>
                  <a:schemeClr val="tx2"/>
                </a:solidFill>
                <a:effectLst/>
                <a:latin typeface="-apple-system"/>
              </a:rPr>
              <a:t> Ajouter la fonctionnalité au bouton (x)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F1A42B-C66A-EBF6-5B4C-454E6F8E356B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latin typeface="Inter"/>
              </a:rPr>
              <a:t>4</a:t>
            </a:r>
          </a:p>
          <a:p>
            <a:r>
              <a:rPr lang="fr-FR" b="1" cap="small" dirty="0">
                <a:latin typeface="Inter"/>
              </a:rPr>
              <a:t>5a</a:t>
            </a:r>
          </a:p>
          <a:p>
            <a:r>
              <a:rPr lang="fr-FR" b="1" cap="small" dirty="0"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3853B9-DD6A-18A8-A0A7-7CD296E8ACFF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" name="TextBox 46">
            <a:extLst>
              <a:ext uri="{FF2B5EF4-FFF2-40B4-BE49-F238E27FC236}">
                <a16:creationId xmlns:a16="http://schemas.microsoft.com/office/drawing/2014/main" id="{AABB7BDE-40CE-6060-261A-6F19D9DD1313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5529D6-D228-70B9-5E09-F129EF69301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3A9A9-CB23-BAB7-2A2D-8FECA18DE3AA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AAF1E-E69E-7E4F-15CA-461EA7D5D238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20A7EF-695A-C7E2-EEB0-7131F8A73269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C2AE9-E433-6FC4-269B-990865B9EB3F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46">
            <a:extLst>
              <a:ext uri="{FF2B5EF4-FFF2-40B4-BE49-F238E27FC236}">
                <a16:creationId xmlns:a16="http://schemas.microsoft.com/office/drawing/2014/main" id="{8E7D9FF5-1414-23F2-65FD-D2AD27E0C739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0F346920-FD3C-C098-3F7D-ADD35179D128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3F868ED2-B701-F7A9-9B1F-E9CD3C51B745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00B241A9-1956-6F6D-C0E0-DFE2F5FFECCD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9FA4BE20-ED4D-BF70-EC53-34C0EB3C92C0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9B17E-44C4-97F0-796D-6FA4B7A046CC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49740415-962A-076E-8509-3F87DD1EE0C9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E5DBF4-E6F6-E7D1-CDBE-ABC0160C3BAE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029533-49F1-A7AB-3C75-BE096321C9C1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6ED6BA-81F0-8253-2F3A-DFC0F9598351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E6583C-4C00-D059-5CEB-18F9927D9F80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04DC5D-C238-FADE-7FE4-325C8AC6F15C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F966A72F-9084-84DD-CB95-F0146376DE29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9C1F0CBC-B8BA-08F2-77B0-ABFF2647E53D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2A96B9CA-24FC-0BC3-4085-50E2FC1D007A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BCBADF1E-3234-B095-BDF2-16ED14640661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F3F013BA-4AD5-97A7-422A-78DD6AAF7B4A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</p:spTree>
    <p:extLst>
      <p:ext uri="{BB962C8B-B14F-4D97-AF65-F5344CB8AC3E}">
        <p14:creationId xmlns:p14="http://schemas.microsoft.com/office/powerpoint/2010/main" val="316566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3645576" y="55660"/>
            <a:ext cx="4978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1. Fermeture de la modale. </a:t>
            </a:r>
            <a:endParaRPr lang="fr-FR" sz="2400" b="1" dirty="0">
              <a:latin typeface="Inter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6E08E5-0E79-D62B-FA1D-A3A0CF685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6"/>
          <a:stretch/>
        </p:blipFill>
        <p:spPr>
          <a:xfrm>
            <a:off x="300843" y="1085497"/>
            <a:ext cx="6103515" cy="477446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217D88E-DB3B-C4BE-C5FA-E78A2F870DEF}"/>
              </a:ext>
            </a:extLst>
          </p:cNvPr>
          <p:cNvSpPr txBox="1"/>
          <p:nvPr/>
        </p:nvSpPr>
        <p:spPr>
          <a:xfrm>
            <a:off x="2484968" y="68466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2B4A70-CEF9-11EA-860A-8A48CD1D6CFF}"/>
              </a:ext>
            </a:extLst>
          </p:cNvPr>
          <p:cNvSpPr txBox="1"/>
          <p:nvPr/>
        </p:nvSpPr>
        <p:spPr>
          <a:xfrm>
            <a:off x="8318500" y="68466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latin typeface="Inter"/>
              </a:rPr>
              <a:t>4</a:t>
            </a:r>
          </a:p>
          <a:p>
            <a:r>
              <a:rPr lang="fr-FR" b="1" cap="small" dirty="0">
                <a:latin typeface="Inter"/>
              </a:rPr>
              <a:t>5a</a:t>
            </a:r>
          </a:p>
          <a:p>
            <a:r>
              <a:rPr lang="fr-FR" b="1" cap="small" dirty="0"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latin typeface="Inter"/>
              </a:rPr>
              <a:t>6a6b6c6d6e6f6g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D29B13-567F-DA1F-94AD-A6544322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416" y="1097748"/>
            <a:ext cx="4979633" cy="477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72112" y="92588"/>
            <a:ext cx="2246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2. Prénom.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6a</a:t>
            </a:r>
            <a:r>
              <a:rPr lang="fr-FR" b="1" cap="small" dirty="0">
                <a:latin typeface="Inter"/>
              </a:rPr>
              <a:t>6b6c6d6e6f6g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531"/>
          <a:stretch/>
        </p:blipFill>
        <p:spPr>
          <a:xfrm>
            <a:off x="1656596" y="1714947"/>
            <a:ext cx="4316993" cy="134128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4697283" y="1755568"/>
            <a:ext cx="122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69EF847-09E9-5F0E-602C-5CCC8127D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48"/>
          <a:stretch/>
        </p:blipFill>
        <p:spPr>
          <a:xfrm>
            <a:off x="598853" y="4782966"/>
            <a:ext cx="2919283" cy="126696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3881744-C314-C1F1-3432-5CB424A60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769" b="6622"/>
          <a:stretch/>
        </p:blipFill>
        <p:spPr>
          <a:xfrm>
            <a:off x="3663131" y="4834818"/>
            <a:ext cx="2343890" cy="116324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1969671" y="196041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C73493B-0087-C8D8-FA91-E685854385CA}"/>
              </a:ext>
            </a:extLst>
          </p:cNvPr>
          <p:cNvSpPr txBox="1"/>
          <p:nvPr/>
        </p:nvSpPr>
        <p:spPr>
          <a:xfrm>
            <a:off x="1963515" y="1278385"/>
            <a:ext cx="686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6A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Le champ Prénom a un minimum de 2 caractères  où n'est pas vide. 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6336AAA-2488-C5BA-36B5-EFDB7F338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354" y="3266011"/>
            <a:ext cx="3520776" cy="151408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3C22968-3D39-F4AF-6C5E-CAEDCFF30243}"/>
              </a:ext>
            </a:extLst>
          </p:cNvPr>
          <p:cNvSpPr txBox="1"/>
          <p:nvPr/>
        </p:nvSpPr>
        <p:spPr>
          <a:xfrm>
            <a:off x="4614419" y="3238296"/>
            <a:ext cx="136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759FA3-500F-EF17-4114-3575462AE85D}"/>
              </a:ext>
            </a:extLst>
          </p:cNvPr>
          <p:cNvSpPr txBox="1"/>
          <p:nvPr/>
        </p:nvSpPr>
        <p:spPr>
          <a:xfrm>
            <a:off x="1964094" y="569183"/>
            <a:ext cx="9810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5A</a:t>
            </a:r>
            <a:r>
              <a:rPr lang="fr-FR" sz="1800" b="0" i="0" dirty="0">
                <a:effectLst/>
                <a:latin typeface="-apple-system"/>
              </a:rPr>
              <a:t>. 	Lier les labels aux entrées dans le HTML en utilisant les  attributs "for" et "id" dans le code existant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38C8FE7-6AA5-09E3-B3F7-1A366EFB3FAA}"/>
              </a:ext>
            </a:extLst>
          </p:cNvPr>
          <p:cNvSpPr txBox="1"/>
          <p:nvPr/>
        </p:nvSpPr>
        <p:spPr>
          <a:xfrm>
            <a:off x="1963515" y="918678"/>
            <a:ext cx="563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5B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 Utiliser du JavaScript pur  pour terminer le formulaire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B7BF51C-82C9-5820-E6FA-F44612F0E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250" y="1712842"/>
            <a:ext cx="4173858" cy="437319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8930145" y="324433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</p:spTree>
    <p:extLst>
      <p:ext uri="{BB962C8B-B14F-4D97-AF65-F5344CB8AC3E}">
        <p14:creationId xmlns:p14="http://schemas.microsoft.com/office/powerpoint/2010/main" val="218516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76458" y="23990"/>
            <a:ext cx="2246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3. Nom.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6b</a:t>
            </a:r>
            <a:r>
              <a:rPr lang="fr-FR" b="1" cap="small" dirty="0">
                <a:latin typeface="Inter"/>
              </a:rPr>
              <a:t>6c6d6e6f6g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5" b="51875"/>
          <a:stretch/>
        </p:blipFill>
        <p:spPr>
          <a:xfrm>
            <a:off x="1498131" y="1768804"/>
            <a:ext cx="4685358" cy="10260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44541" y="88647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2238292" y="7184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7841198" y="923922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C73493B-0087-C8D8-FA91-E685854385CA}"/>
              </a:ext>
            </a:extLst>
          </p:cNvPr>
          <p:cNvSpPr txBox="1"/>
          <p:nvPr/>
        </p:nvSpPr>
        <p:spPr>
          <a:xfrm>
            <a:off x="2251959" y="404479"/>
            <a:ext cx="686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6B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Le champ Nom a un minimum de 2 caractères  où n'est pas vide. 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FF7581B-10A3-0E98-DD9D-7032401D2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37"/>
          <a:stretch/>
        </p:blipFill>
        <p:spPr>
          <a:xfrm>
            <a:off x="702315" y="4836763"/>
            <a:ext cx="2875074" cy="12638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470898-4766-0892-3104-70D9CE937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67"/>
          <a:stretch/>
        </p:blipFill>
        <p:spPr>
          <a:xfrm>
            <a:off x="3740881" y="4825231"/>
            <a:ext cx="2442608" cy="124084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98131" y="1308692"/>
            <a:ext cx="4685358" cy="43811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0DD85E1-97CE-0E7F-597E-02428227D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338" y="3251219"/>
            <a:ext cx="4717151" cy="1498855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7D628017-2534-1050-C964-E767E944AC58}"/>
              </a:ext>
            </a:extLst>
          </p:cNvPr>
          <p:cNvSpPr txBox="1"/>
          <p:nvPr/>
        </p:nvSpPr>
        <p:spPr>
          <a:xfrm>
            <a:off x="3032625" y="287479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454A5C-4E1E-AEA4-2BC0-3A27A47AFD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381"/>
          <a:stretch/>
        </p:blipFill>
        <p:spPr>
          <a:xfrm>
            <a:off x="6329824" y="1293254"/>
            <a:ext cx="4479011" cy="17654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5D0EC6A-86AE-66C9-5633-E750893C1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824" y="3154355"/>
            <a:ext cx="4491983" cy="28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5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76458" y="23990"/>
            <a:ext cx="2246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4. Email.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6c</a:t>
            </a:r>
            <a:r>
              <a:rPr lang="fr-FR" b="1" cap="small" dirty="0">
                <a:latin typeface="Inter"/>
              </a:rPr>
              <a:t>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1" t="47954" r="141" b="27759"/>
          <a:stretch/>
        </p:blipFill>
        <p:spPr>
          <a:xfrm>
            <a:off x="1462789" y="1632590"/>
            <a:ext cx="4487583" cy="114916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75184" y="833681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2238292" y="7184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7995675" y="801586"/>
            <a:ext cx="136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C73493B-0087-C8D8-FA91-E685854385CA}"/>
              </a:ext>
            </a:extLst>
          </p:cNvPr>
          <p:cNvSpPr txBox="1"/>
          <p:nvPr/>
        </p:nvSpPr>
        <p:spPr>
          <a:xfrm>
            <a:off x="2251959" y="404479"/>
            <a:ext cx="686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6C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L'adresse électronique est valide.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69139" y="1216078"/>
            <a:ext cx="4487583" cy="4196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D3984AE-92BD-E9EB-D271-7A6968431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506"/>
          <a:stretch/>
        </p:blipFill>
        <p:spPr>
          <a:xfrm>
            <a:off x="454815" y="4942967"/>
            <a:ext cx="2993095" cy="12103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DC2EEC-7735-6DC7-02C3-B0A53A5CF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47" r="47786" b="4299"/>
          <a:stretch/>
        </p:blipFill>
        <p:spPr>
          <a:xfrm>
            <a:off x="3614819" y="4954272"/>
            <a:ext cx="2379094" cy="9939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D8D3D48-217B-C528-3A07-372BA6109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121" y="3341626"/>
            <a:ext cx="4393608" cy="142375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C033801-62CA-A9FC-A3D4-7ECEB585D1FE}"/>
              </a:ext>
            </a:extLst>
          </p:cNvPr>
          <p:cNvSpPr txBox="1"/>
          <p:nvPr/>
        </p:nvSpPr>
        <p:spPr>
          <a:xfrm>
            <a:off x="2888180" y="297258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8B0BD2-52D7-9D97-2349-14F286980E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2381"/>
          <a:stretch/>
        </p:blipFill>
        <p:spPr>
          <a:xfrm>
            <a:off x="6198087" y="1205237"/>
            <a:ext cx="4650975" cy="183319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D355B4-6391-ABFC-C1E7-7178B3703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087" y="3146283"/>
            <a:ext cx="5405994" cy="21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001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7748</TotalTime>
  <Words>1770</Words>
  <Application>Microsoft Office PowerPoint</Application>
  <PresentationFormat>Grand écran</PresentationFormat>
  <Paragraphs>475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Arial Narrow</vt:lpstr>
      <vt:lpstr>Arial Nova</vt:lpstr>
      <vt:lpstr>Century Gothic</vt:lpstr>
      <vt:lpstr>Inter</vt:lpstr>
      <vt:lpstr>Mesh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Projet-1</dc:title>
  <dc:creator>Victor Buga</dc:creator>
  <cp:lastModifiedBy>Victor Buga</cp:lastModifiedBy>
  <cp:revision>246</cp:revision>
  <dcterms:created xsi:type="dcterms:W3CDTF">2022-06-10T12:39:19Z</dcterms:created>
  <dcterms:modified xsi:type="dcterms:W3CDTF">2023-06-15T11:26:05Z</dcterms:modified>
</cp:coreProperties>
</file>